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859" r:id="rId2"/>
    <p:sldId id="931" r:id="rId3"/>
    <p:sldId id="906" r:id="rId4"/>
    <p:sldId id="910" r:id="rId5"/>
    <p:sldId id="911" r:id="rId6"/>
    <p:sldId id="912" r:id="rId7"/>
    <p:sldId id="913" r:id="rId8"/>
    <p:sldId id="932" r:id="rId9"/>
    <p:sldId id="915" r:id="rId10"/>
    <p:sldId id="916" r:id="rId11"/>
    <p:sldId id="917" r:id="rId12"/>
    <p:sldId id="918" r:id="rId13"/>
    <p:sldId id="919" r:id="rId14"/>
    <p:sldId id="920" r:id="rId15"/>
    <p:sldId id="921" r:id="rId16"/>
    <p:sldId id="933" r:id="rId17"/>
    <p:sldId id="922" r:id="rId18"/>
    <p:sldId id="923" r:id="rId19"/>
    <p:sldId id="924" r:id="rId20"/>
    <p:sldId id="925" r:id="rId21"/>
    <p:sldId id="926" r:id="rId22"/>
    <p:sldId id="935"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15" autoAdjust="0"/>
    <p:restoredTop sz="94606" autoAdjust="0"/>
  </p:normalViewPr>
  <p:slideViewPr>
    <p:cSldViewPr>
      <p:cViewPr varScale="1">
        <p:scale>
          <a:sx n="111" d="100"/>
          <a:sy n="111" d="100"/>
        </p:scale>
        <p:origin x="648" y="10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317982"/>
            <a:ext cx="12192000" cy="268708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第一单元  殖民地人民的反抗与资本主义制度的扩展</a:t>
            </a:r>
            <a:endParaRPr lang="zh-CN" altLang="en-US" sz="6000" dirty="0">
              <a:solidFill>
                <a:srgbClr val="70AD47">
                  <a:lumMod val="75000"/>
                </a:srgbClr>
              </a:solidFill>
              <a:ea typeface="楷体" panose="02010609060101010101" pitchFamily="49" charset="-122"/>
              <a:cs typeface="Times New Roman" panose="02020603050405020304" pitchFamily="18" charset="0"/>
            </a:endParaRPr>
          </a:p>
        </p:txBody>
      </p:sp>
      <p:sp>
        <p:nvSpPr>
          <p:cNvPr id="6" name="文本框 5"/>
          <p:cNvSpPr txBox="1"/>
          <p:nvPr/>
        </p:nvSpPr>
        <p:spPr>
          <a:xfrm>
            <a:off x="0" y="4114340"/>
            <a:ext cx="12192000" cy="898836"/>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第</a:t>
            </a:r>
            <a:r>
              <a:rPr lang="en-US" altLang="zh-CN" sz="4000">
                <a:solidFill>
                  <a:prstClr val="black"/>
                </a:solidFill>
                <a:cs typeface="Times New Roman" panose="02020603050405020304" pitchFamily="18" charset="0"/>
              </a:rPr>
              <a:t>2</a:t>
            </a:r>
            <a:r>
              <a:rPr lang="zh-CN" altLang="en-US" sz="4000">
                <a:solidFill>
                  <a:prstClr val="black"/>
                </a:solidFill>
                <a:cs typeface="Times New Roman" panose="02020603050405020304" pitchFamily="18" charset="0"/>
              </a:rPr>
              <a:t>课　俄国的改革</a:t>
            </a:r>
            <a:endParaRPr lang="zh-CN" altLang="en-US" sz="4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图是关于俄国农奴制改革的漫画。对农奴获得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如此自由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理解正确的是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lgn="ctr" hangingPunct="0">
              <a:spcAft>
                <a:spcPts val="0"/>
              </a:spcAf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lgn="ctr" hangingPunct="0">
              <a:spcAft>
                <a:spcPts val="0"/>
              </a:spcAf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lgn="ctr" hangingPunct="0">
              <a:spcAft>
                <a:spcPts val="0"/>
              </a:spcAf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如此自由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共同分享土地、权力和财富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受到当时社会各阶层的反对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是通过自下而上的方式实现的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仅仅指法律上获得</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人身自由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stzls4.jpg" descr="id:2147489829;FounderCES"/>
          <p:cNvPicPr/>
          <p:nvPr/>
        </p:nvPicPr>
        <p:blipFill>
          <a:blip r:embed="rId2"/>
          <a:stretch>
            <a:fillRect/>
          </a:stretch>
        </p:blipFill>
        <p:spPr>
          <a:xfrm>
            <a:off x="4303578" y="1340768"/>
            <a:ext cx="3600400" cy="2027759"/>
          </a:xfrm>
          <a:prstGeom prst="rect">
            <a:avLst/>
          </a:prstGeom>
        </p:spPr>
      </p:pic>
      <p:sp>
        <p:nvSpPr>
          <p:cNvPr id="4" name="矩形 3"/>
          <p:cNvSpPr/>
          <p:nvPr/>
        </p:nvSpPr>
        <p:spPr>
          <a:xfrm>
            <a:off x="10775726" y="879103"/>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下表材料，可以比较出彼得一世改革和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年农奴制改革的共同点是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都是全面彻底的改革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都废除了俄国农奴制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都是自下而上的改革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都使社会出现</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新气象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140921084"/>
              </p:ext>
            </p:extLst>
          </p:nvPr>
        </p:nvGraphicFramePr>
        <p:xfrm>
          <a:off x="478582" y="1556792"/>
          <a:ext cx="10971213" cy="2628900"/>
        </p:xfrm>
        <a:graphic>
          <a:graphicData uri="http://schemas.openxmlformats.org/drawingml/2006/table">
            <a:tbl>
              <a:tblPr firstRow="1" firstCol="1" bandRow="1"/>
              <a:tblGrid>
                <a:gridCol w="5485308">
                  <a:extLst>
                    <a:ext uri="{9D8B030D-6E8A-4147-A177-3AD203B41FA5}">
                      <a16:colId xmlns:a16="http://schemas.microsoft.com/office/drawing/2014/main" val="3552298418"/>
                    </a:ext>
                  </a:extLst>
                </a:gridCol>
                <a:gridCol w="5485905">
                  <a:extLst>
                    <a:ext uri="{9D8B030D-6E8A-4147-A177-3AD203B41FA5}">
                      <a16:colId xmlns:a16="http://schemas.microsoft.com/office/drawing/2014/main" val="1193551157"/>
                    </a:ext>
                  </a:extLst>
                </a:gridCol>
              </a:tblGrid>
              <a:tr h="515254">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彼得一世改革</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1861</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年农奴制改革</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2814874"/>
                  </a:ext>
                </a:extLst>
              </a:tr>
              <a:tr h="2061016">
                <a:tc>
                  <a:txBody>
                    <a:bodyPr/>
                    <a:lstStyle/>
                    <a:p>
                      <a:pP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彼得一世决心改变俄国的落后面貌</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实现富国强兵。他发出向西方学习的号召</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全面推行改革。彼得一世改革开启了俄国近代化的进程</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但进一步强化了农奴制</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亚历山大二世在内外交困的情况下</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颁布废除农奴制的法令。</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1861</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年农奴制改革推动俄国走上了发展资本主义的道路</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但农奴制的残余仍然存在</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2657798"/>
                  </a:ext>
                </a:extLst>
              </a:tr>
            </a:tbl>
          </a:graphicData>
        </a:graphic>
      </p:graphicFrame>
      <p:sp>
        <p:nvSpPr>
          <p:cNvPr id="4" name="矩形 3"/>
          <p:cNvSpPr/>
          <p:nvPr/>
        </p:nvSpPr>
        <p:spPr>
          <a:xfrm>
            <a:off x="10614458" y="903372"/>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59135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静海区实验中学开学考试</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俄国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年农奴制改革后，农民的赎金为发展工业积累了资本；农民在法律上获得解放，为工厂提供了劳动力；自然经济的瓦解扩大了国内市场。以上说明农奴制改革</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是一场自上而下的改革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为资本主义发展提供了条件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保留了大量的封建残余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使俄国走上了对外扩张</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道路</a:t>
            </a:r>
            <a:endParaRPr lang="zh-CN" altLang="en-US"/>
          </a:p>
        </p:txBody>
      </p:sp>
      <p:sp>
        <p:nvSpPr>
          <p:cNvPr id="3" name="矩形 2"/>
          <p:cNvSpPr/>
          <p:nvPr/>
        </p:nvSpPr>
        <p:spPr>
          <a:xfrm>
            <a:off x="5087094" y="198884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15873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彼得一世的改革开启了俄国近代化的进程。他重视以军事技术为核心的西方技术文明</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鼓励兴办手工工场</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极注重教育</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派遣贵族子弟到国外去学习</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并开办学校。</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乙：</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彼得一世的改革使俄国农民不仅在经济上承受了沉重的负担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而且在人身方面受到更残酷的奴役。在他的统治下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农奴制进一步强化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后来成为俄国社会发展的障碍</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农民获得</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的时候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已经被剥夺得一干二净。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亚历山大二世之所以能不顾部分保守贵族廷臣的反对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宣布改革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是因为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若不弃小利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则大利难保</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721573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根据材料一，提出你对彼得一世改革的看法，并说明理由</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34566" y="1412776"/>
            <a:ext cx="11512136"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示例一</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看法：彼得一世改革开启了俄国近代化的进程。理由：重视西方技术文明，鼓励兴办手工工场，注重教育，派遣留学生，开办学校。</a:t>
            </a:r>
            <a:endParaRPr lang="zh-CN"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示例二</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看法：彼得一世改革进一步强化了农奴制，后来成为俄国社会发展的障碍。理由：牺牲农民的利益，使农民在经济上承受了沉重的负担，在人身方面受到更残酷的奴役。</a:t>
            </a:r>
            <a:endParaRPr lang="zh-CN" altLang="zh-CN" sz="1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36624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结合所学知识，指出材料二中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农民获得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的时候，已经被剥夺得一干二净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根据材料三，分析亚历山大二世宣布改革的根本目的。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844824"/>
            <a:ext cx="11485848" cy="1130246"/>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农奴在获得解放的同时，可以获得一份土地，但是必须出钱赎买，农奴购买土地的价格高于当时的地价，他们为此付出了沉重的代价，</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被剥夺得一干二净</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
        <p:nvSpPr>
          <p:cNvPr id="4" name="矩形 3"/>
          <p:cNvSpPr/>
          <p:nvPr/>
        </p:nvSpPr>
        <p:spPr>
          <a:xfrm>
            <a:off x="435949" y="3501008"/>
            <a:ext cx="2969083" cy="646331"/>
          </a:xfrm>
          <a:prstGeom prst="rect">
            <a:avLst/>
          </a:prstGeom>
        </p:spPr>
        <p:txBody>
          <a:bodyPr wrap="none">
            <a:spAutoFit/>
          </a:bodyPr>
          <a:lstStyle/>
          <a:p>
            <a:pPr>
              <a:lnSpc>
                <a:spcPct val="150000"/>
              </a:lnSpc>
              <a:spcAft>
                <a:spcPts val="0"/>
              </a:spcAft>
            </a:pPr>
            <a:r>
              <a:rPr lang="zh-CN" altLang="zh-CN" sz="2400">
                <a:cs typeface="Times New Roman" panose="02020603050405020304" pitchFamily="18" charset="0"/>
              </a:rPr>
              <a:t>维护沙皇专制统治。</a:t>
            </a:r>
            <a:endParaRPr lang="zh-CN" altLang="zh-CN" sz="1200">
              <a:solidFill>
                <a:srgbClr val="000000"/>
              </a:solidFill>
              <a:cs typeface="Times New Roman" panose="02020603050405020304" pitchFamily="18" charset="0"/>
            </a:endParaRPr>
          </a:p>
        </p:txBody>
      </p:sp>
      <p:sp>
        <p:nvSpPr>
          <p:cNvPr id="5" name="内容占位符 1"/>
          <p:cNvSpPr txBox="1">
            <a:spLocks/>
          </p:cNvSpPr>
          <p:nvPr/>
        </p:nvSpPr>
        <p:spPr bwMode="auto">
          <a:xfrm>
            <a:off x="360854" y="400506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根据上述材料并结合所学知识，分析俄国历史上这两次改革的相同点。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360854" y="4671720"/>
            <a:ext cx="11485848" cy="1684244"/>
          </a:xfrm>
          <a:prstGeom prst="rect">
            <a:avLst/>
          </a:prstGeom>
        </p:spPr>
        <p:txBody>
          <a:bodyPr wrap="square">
            <a:spAutoFit/>
          </a:bodyPr>
          <a:lstStyle/>
          <a:p>
            <a:pPr>
              <a:lnSpc>
                <a:spcPct val="150000"/>
              </a:lnSpc>
              <a:spcAft>
                <a:spcPts val="0"/>
              </a:spcAft>
            </a:pPr>
            <a:r>
              <a:rPr lang="zh-CN" altLang="zh-CN" sz="2400" spc="100">
                <a:cs typeface="Times New Roman" panose="02020603050405020304" pitchFamily="18" charset="0"/>
              </a:rPr>
              <a:t>都是自上而下进行的改革；改革的对内作用相似，都增强了俄国的经济和军事实力，都从不同方面推动了俄国社会的进步；改革的对外影响相似，都为俄国对外扩张准备了条件，加快了俄国扩张的</a:t>
            </a:r>
            <a:r>
              <a:rPr lang="zh-CN" altLang="zh-CN" sz="2400">
                <a:cs typeface="Times New Roman" panose="02020603050405020304" pitchFamily="18" charset="0"/>
              </a:rPr>
              <a:t>步伐。</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5602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47420"/>
            <a:ext cx="11485848" cy="4361900"/>
          </a:xfrm>
        </p:spPr>
        <p:txBody>
          <a:bodyPr/>
          <a:lstStyle/>
          <a:p>
            <a:pPr hangingPunct="0">
              <a:lnSpc>
                <a:spcPct val="130000"/>
              </a:lnSpc>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扬帆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大国的崛起</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建立一支强大的军队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成为战败后的彼得一世改革的重点。陆军完全按照欧洲强国的模式重新编制和训练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海军开始组建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为了满足对装备和后勤物资的迫切需要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大量工厂在乌拉尔山地区建立起来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军队需要合格的指挥官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彼得一世不仅向欧洲派出了数以千计的留学生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而且先后在俄国设立了数学与海洋学校、炮兵学院、工程学院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这些新式的学校完全按照兵营管理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为了监督学员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彼得下令由退役的士官手持鞭子守在课堂上。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30000"/>
              </a:lnSpc>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摘编自《大国崛起》</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解说词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867083"/>
            <a:ext cx="7448550" cy="1104900"/>
          </a:xfrm>
          <a:prstGeom prst="rect">
            <a:avLst/>
          </a:prstGeom>
        </p:spPr>
      </p:pic>
    </p:spTree>
    <p:extLst>
      <p:ext uri="{BB962C8B-B14F-4D97-AF65-F5344CB8AC3E}">
        <p14:creationId xmlns:p14="http://schemas.microsoft.com/office/powerpoint/2010/main" val="19131939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根据材料一，归纳彼得一世改革的特点。根据材料一，从军事、经济和教育方面对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俄国的近代化基础是大彼得立的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予以说明</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844824"/>
            <a:ext cx="11485848" cy="1200329"/>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向欧洲学习；强化军事力量；发展经济与教育。军事上，借鉴欧洲强国模式；经济上，发展军事工业；教育上，派出大量的留学生去欧洲，在国内兴办军校。</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转舵</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时代的选择</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根据本法令和一般法律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脱离了农奴依附身份的农民和家务农奴可以享有自由农村居民身份的各项权利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包括人身的和财产的权利</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农民有权遵照地方法令中的规定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缴纳一笔一定数目的赎金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赎购他们所居住的房屋。农民获得地主同意后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除所居住的房屋外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尚可根据一般法律获得分给他们长期耕种的土地及其他附属地为私产。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《关于脱离了农奴依附身份的</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农民的总法令》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根据材料二，指出俄国农奴的地位发生了怎样的变化。这样的变化是通过什么条件实现的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34566" y="1844824"/>
            <a:ext cx="11881320" cy="576248"/>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农奴获得了人身自由，成为拥有私产的自由的农民。向地主赎买高于当时地价的土地。</a:t>
            </a:r>
            <a:endParaRPr lang="zh-CN" altLang="zh-CN" sz="1200">
              <a:cs typeface="Times New Roman" panose="02020603050405020304" pitchFamily="18" charset="0"/>
            </a:endParaRPr>
          </a:p>
        </p:txBody>
      </p:sp>
    </p:spTree>
    <p:extLst>
      <p:ext uri="{BB962C8B-B14F-4D97-AF65-F5344CB8AC3E}">
        <p14:creationId xmlns:p14="http://schemas.microsoft.com/office/powerpoint/2010/main" val="27504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2862322"/>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彼得一世改革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沙皇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一词来自拉丁语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凯撒</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，意即皇帝。在中世纪的俄罗斯，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沙皇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这个称号指最高统治者，一共存在了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370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年。历史上第一位沙皇是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伊凡四世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叶卡捷琳娜二世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彼得一世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亚历山大二</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60854" y="793582"/>
            <a:ext cx="7191375" cy="952500"/>
          </a:xfrm>
          <a:prstGeom prst="rect">
            <a:avLst/>
          </a:prstGeom>
        </p:spPr>
      </p:pic>
      <p:sp>
        <p:nvSpPr>
          <p:cNvPr id="3" name="矩形 2"/>
          <p:cNvSpPr/>
          <p:nvPr/>
        </p:nvSpPr>
        <p:spPr>
          <a:xfrm>
            <a:off x="8615486" y="3118901"/>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24103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时风</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折射国家发展</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a:t>
            </a:r>
            <a:endParaRPr lang="zh-CN" altLang="en-US"/>
          </a:p>
        </p:txBody>
      </p:sp>
      <p:sp>
        <p:nvSpPr>
          <p:cNvPr id="3" name="矩形 2"/>
          <p:cNvSpPr/>
          <p:nvPr/>
        </p:nvSpPr>
        <p:spPr>
          <a:xfrm>
            <a:off x="766614" y="4437112"/>
            <a:ext cx="2880319" cy="1130246"/>
          </a:xfrm>
          <a:prstGeom prst="rect">
            <a:avLst/>
          </a:prstGeom>
        </p:spPr>
        <p:txBody>
          <a:bodyPr wrap="square">
            <a:spAutoFit/>
          </a:bodyPr>
          <a:lstStyle/>
          <a:p>
            <a:pPr algn="ctr">
              <a:lnSpc>
                <a:spcPct val="150000"/>
              </a:lnSpc>
              <a:spcAft>
                <a:spcPts val="0"/>
              </a:spcAft>
            </a:pPr>
            <a:r>
              <a:rPr lang="zh-CN" altLang="zh-CN" sz="2400">
                <a:solidFill>
                  <a:srgbClr val="000000"/>
                </a:solidFill>
                <a:cs typeface="Times New Roman" panose="02020603050405020304" pitchFamily="18" charset="0"/>
              </a:rPr>
              <a:t>图一　</a:t>
            </a:r>
            <a:r>
              <a:rPr lang="zh-CN" altLang="zh-CN" sz="2400" smtClean="0">
                <a:solidFill>
                  <a:srgbClr val="000000"/>
                </a:solidFill>
                <a:cs typeface="Times New Roman" panose="02020603050405020304" pitchFamily="18" charset="0"/>
              </a:rPr>
              <a:t>彼</a:t>
            </a:r>
            <a:r>
              <a:rPr lang="zh-CN" altLang="zh-CN" sz="2400">
                <a:solidFill>
                  <a:srgbClr val="000000"/>
                </a:solidFill>
                <a:cs typeface="Times New Roman" panose="02020603050405020304" pitchFamily="18" charset="0"/>
              </a:rPr>
              <a:t>得一世强迫贵族剪胡子</a:t>
            </a:r>
            <a:endParaRPr lang="zh-CN" altLang="en-US"/>
          </a:p>
        </p:txBody>
      </p:sp>
      <p:sp>
        <p:nvSpPr>
          <p:cNvPr id="4" name="矩形 3"/>
          <p:cNvSpPr/>
          <p:nvPr/>
        </p:nvSpPr>
        <p:spPr>
          <a:xfrm>
            <a:off x="6083132" y="4437112"/>
            <a:ext cx="3168352" cy="1200329"/>
          </a:xfrm>
          <a:prstGeom prst="rect">
            <a:avLst/>
          </a:prstGeom>
        </p:spPr>
        <p:txBody>
          <a:bodyPr wrap="square">
            <a:spAutoFit/>
          </a:bodyPr>
          <a:lstStyle/>
          <a:p>
            <a:pPr algn="ctr">
              <a:lnSpc>
                <a:spcPct val="150000"/>
              </a:lnSpc>
              <a:spcAft>
                <a:spcPts val="0"/>
              </a:spcAft>
            </a:pPr>
            <a:r>
              <a:rPr lang="zh-CN" altLang="zh-CN" sz="2400">
                <a:solidFill>
                  <a:srgbClr val="000000"/>
                </a:solidFill>
                <a:cs typeface="Times New Roman" panose="02020603050405020304" pitchFamily="18" charset="0"/>
              </a:rPr>
              <a:t>图二　</a:t>
            </a:r>
            <a:r>
              <a:rPr lang="zh-CN" altLang="zh-CN" sz="2400" smtClean="0">
                <a:solidFill>
                  <a:srgbClr val="000000"/>
                </a:solidFill>
                <a:cs typeface="Times New Roman" panose="02020603050405020304" pitchFamily="18" charset="0"/>
              </a:rPr>
              <a:t>沙俄</a:t>
            </a:r>
            <a:r>
              <a:rPr lang="zh-CN" altLang="zh-CN" sz="2400">
                <a:solidFill>
                  <a:srgbClr val="000000"/>
                </a:solidFill>
                <a:cs typeface="Times New Roman" panose="02020603050405020304" pitchFamily="18" charset="0"/>
              </a:rPr>
              <a:t>贵族宣布</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解放</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农奴的法令</a:t>
            </a:r>
            <a:endParaRPr lang="zh-CN" altLang="zh-CN" sz="1200">
              <a:solidFill>
                <a:srgbClr val="000000"/>
              </a:solidFill>
              <a:cs typeface="Times New Roman" panose="02020603050405020304" pitchFamily="18" charset="0"/>
            </a:endParaRPr>
          </a:p>
        </p:txBody>
      </p:sp>
      <p:pic>
        <p:nvPicPr>
          <p:cNvPr id="5" name="ds112.jpg" descr="id:2147489851;FounderCES"/>
          <p:cNvPicPr/>
          <p:nvPr/>
        </p:nvPicPr>
        <p:blipFill>
          <a:blip r:embed="rId2"/>
          <a:stretch>
            <a:fillRect/>
          </a:stretch>
        </p:blipFill>
        <p:spPr>
          <a:xfrm>
            <a:off x="1486694" y="2030566"/>
            <a:ext cx="1864360" cy="2252345"/>
          </a:xfrm>
          <a:prstGeom prst="rect">
            <a:avLst/>
          </a:prstGeom>
        </p:spPr>
      </p:pic>
      <p:pic>
        <p:nvPicPr>
          <p:cNvPr id="6" name="ds113.jpg" descr="id:2147489858;FounderCES"/>
          <p:cNvPicPr/>
          <p:nvPr/>
        </p:nvPicPr>
        <p:blipFill>
          <a:blip r:embed="rId3"/>
          <a:stretch>
            <a:fillRect/>
          </a:stretch>
        </p:blipFill>
        <p:spPr>
          <a:xfrm>
            <a:off x="5895509" y="2163201"/>
            <a:ext cx="3355975" cy="2252345"/>
          </a:xfrm>
          <a:prstGeom prst="rect">
            <a:avLst/>
          </a:prstGeom>
        </p:spPr>
      </p:pic>
    </p:spTree>
    <p:extLst>
      <p:ext uri="{BB962C8B-B14F-4D97-AF65-F5344CB8AC3E}">
        <p14:creationId xmlns:p14="http://schemas.microsoft.com/office/powerpoint/2010/main" val="3539197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76248"/>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观察图片，简述改革是如何改变时代风貌并推动国家发展的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62558" y="3807038"/>
            <a:ext cx="11593288" cy="2862322"/>
          </a:xfrm>
          <a:prstGeom prst="rect">
            <a:avLst/>
          </a:prstGeom>
        </p:spPr>
        <p:txBody>
          <a:bodyPr wrap="square">
            <a:spAutoFit/>
          </a:bodyPr>
          <a:lstStyle/>
          <a:p>
            <a:pPr eaLnBrk="1">
              <a:lnSpc>
                <a:spcPct val="150000"/>
              </a:lnSpc>
              <a:spcAft>
                <a:spcPts val="0"/>
              </a:spcAft>
            </a:pPr>
            <a:r>
              <a:rPr lang="zh-CN" altLang="zh-CN" sz="2400">
                <a:cs typeface="Times New Roman" panose="02020603050405020304" pitchFamily="18" charset="0"/>
              </a:rPr>
              <a:t>彼得一世提倡人们学习西方的礼节与生活方式，使俄国的社会面貌发生了变化；同时，他创建新式常备军、鼓励兴办手工工场、推行文化教育等，开启了俄国近代化的进程。亚历山大二世颁布了废除农奴制的法令，农奴获得人身自由，促使社会的各个方面出现了新的气象；农奴的解放为工业化提供了充足的劳动力，推动俄国走上了发展资本主义的道路。</a:t>
            </a:r>
            <a:endParaRPr lang="zh-CN" altLang="zh-CN" sz="1200">
              <a:solidFill>
                <a:srgbClr val="000000"/>
              </a:solidFill>
              <a:cs typeface="Times New Roman" panose="02020603050405020304" pitchFamily="18" charset="0"/>
            </a:endParaRPr>
          </a:p>
        </p:txBody>
      </p:sp>
      <p:sp>
        <p:nvSpPr>
          <p:cNvPr id="6" name="矩形 5"/>
          <p:cNvSpPr/>
          <p:nvPr/>
        </p:nvSpPr>
        <p:spPr>
          <a:xfrm>
            <a:off x="-6578" y="3325798"/>
            <a:ext cx="5472608" cy="646331"/>
          </a:xfrm>
          <a:prstGeom prst="rect">
            <a:avLst/>
          </a:prstGeom>
        </p:spPr>
        <p:txBody>
          <a:bodyPr wrap="square">
            <a:spAutoFit/>
          </a:bodyPr>
          <a:lstStyle/>
          <a:p>
            <a:pPr algn="ctr">
              <a:lnSpc>
                <a:spcPct val="150000"/>
              </a:lnSpc>
              <a:spcAft>
                <a:spcPts val="0"/>
              </a:spcAft>
            </a:pPr>
            <a:r>
              <a:rPr lang="zh-CN" altLang="zh-CN" sz="2400">
                <a:solidFill>
                  <a:srgbClr val="000000"/>
                </a:solidFill>
                <a:cs typeface="Times New Roman" panose="02020603050405020304" pitchFamily="18" charset="0"/>
              </a:rPr>
              <a:t>图一　</a:t>
            </a:r>
            <a:r>
              <a:rPr lang="zh-CN" altLang="zh-CN" sz="2400" smtClean="0">
                <a:solidFill>
                  <a:srgbClr val="000000"/>
                </a:solidFill>
                <a:cs typeface="Times New Roman" panose="02020603050405020304" pitchFamily="18" charset="0"/>
              </a:rPr>
              <a:t>彼</a:t>
            </a:r>
            <a:r>
              <a:rPr lang="zh-CN" altLang="zh-CN" sz="2400">
                <a:solidFill>
                  <a:srgbClr val="000000"/>
                </a:solidFill>
                <a:cs typeface="Times New Roman" panose="02020603050405020304" pitchFamily="18" charset="0"/>
              </a:rPr>
              <a:t>得一世强迫贵族剪胡子</a:t>
            </a:r>
            <a:endParaRPr lang="zh-CN" altLang="en-US"/>
          </a:p>
        </p:txBody>
      </p:sp>
      <p:sp>
        <p:nvSpPr>
          <p:cNvPr id="7" name="矩形 6"/>
          <p:cNvSpPr/>
          <p:nvPr/>
        </p:nvSpPr>
        <p:spPr>
          <a:xfrm>
            <a:off x="6091041" y="3284190"/>
            <a:ext cx="5763570" cy="646331"/>
          </a:xfrm>
          <a:prstGeom prst="rect">
            <a:avLst/>
          </a:prstGeom>
        </p:spPr>
        <p:txBody>
          <a:bodyPr wrap="square">
            <a:spAutoFit/>
          </a:bodyPr>
          <a:lstStyle/>
          <a:p>
            <a:pPr algn="ctr">
              <a:lnSpc>
                <a:spcPct val="150000"/>
              </a:lnSpc>
              <a:spcAft>
                <a:spcPts val="0"/>
              </a:spcAft>
            </a:pPr>
            <a:r>
              <a:rPr lang="zh-CN" altLang="zh-CN" sz="2400">
                <a:solidFill>
                  <a:srgbClr val="000000"/>
                </a:solidFill>
                <a:cs typeface="Times New Roman" panose="02020603050405020304" pitchFamily="18" charset="0"/>
              </a:rPr>
              <a:t>图二　</a:t>
            </a:r>
            <a:r>
              <a:rPr lang="zh-CN" altLang="zh-CN" sz="2400" smtClean="0">
                <a:solidFill>
                  <a:srgbClr val="000000"/>
                </a:solidFill>
                <a:cs typeface="Times New Roman" panose="02020603050405020304" pitchFamily="18" charset="0"/>
              </a:rPr>
              <a:t>沙俄</a:t>
            </a:r>
            <a:r>
              <a:rPr lang="zh-CN" altLang="zh-CN" sz="2400">
                <a:solidFill>
                  <a:srgbClr val="000000"/>
                </a:solidFill>
                <a:cs typeface="Times New Roman" panose="02020603050405020304" pitchFamily="18" charset="0"/>
              </a:rPr>
              <a:t>贵族宣布</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解放</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农奴的法令</a:t>
            </a:r>
            <a:endParaRPr lang="zh-CN" altLang="zh-CN" sz="1200">
              <a:solidFill>
                <a:srgbClr val="000000"/>
              </a:solidFill>
              <a:cs typeface="Times New Roman" panose="02020603050405020304" pitchFamily="18" charset="0"/>
            </a:endParaRPr>
          </a:p>
        </p:txBody>
      </p:sp>
      <p:pic>
        <p:nvPicPr>
          <p:cNvPr id="8" name="ds112.jpg" descr="id:2147489851;FounderCES"/>
          <p:cNvPicPr/>
          <p:nvPr/>
        </p:nvPicPr>
        <p:blipFill>
          <a:blip r:embed="rId2"/>
          <a:stretch>
            <a:fillRect/>
          </a:stretch>
        </p:blipFill>
        <p:spPr>
          <a:xfrm>
            <a:off x="1805445" y="1196936"/>
            <a:ext cx="1864360" cy="2252345"/>
          </a:xfrm>
          <a:prstGeom prst="rect">
            <a:avLst/>
          </a:prstGeom>
        </p:spPr>
      </p:pic>
      <p:pic>
        <p:nvPicPr>
          <p:cNvPr id="9" name="ds113.jpg" descr="id:2147489858;FounderCES"/>
          <p:cNvPicPr/>
          <p:nvPr/>
        </p:nvPicPr>
        <p:blipFill>
          <a:blip r:embed="rId3"/>
          <a:stretch>
            <a:fillRect/>
          </a:stretch>
        </p:blipFill>
        <p:spPr>
          <a:xfrm>
            <a:off x="7426737" y="1324426"/>
            <a:ext cx="2952328" cy="1980476"/>
          </a:xfrm>
          <a:prstGeom prst="rect">
            <a:avLst/>
          </a:prstGeom>
        </p:spPr>
      </p:pic>
    </p:spTree>
    <p:extLst>
      <p:ext uri="{BB962C8B-B14F-4D97-AF65-F5344CB8AC3E}">
        <p14:creationId xmlns:p14="http://schemas.microsoft.com/office/powerpoint/2010/main" val="770137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384054" y="90872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根据上述材料并结合所学知识，谈谈俄国两次改革带给我们的启示。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66392" y="1468864"/>
            <a:ext cx="11567000" cy="1200329"/>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改革是社会进步的动力；改革要依据国情，走符合本国发展的道路；要善于学习他国的优点和长处，取长补短。</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03557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彼得一世在位期间，兴办各类世俗教育机构，要求贵族子弟每人必须学会数学和一门外语，否则剥夺其贵族称号的继承权。这说明彼得一世</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迫切希望国家统一</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积极向西方学习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鼓励兴办手工工场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决心废除</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农奴制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128682" y="1433941"/>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世纪，俄国工商业的发展极其缓慢。彼得一世曾前往西欧各国考察，对西方的科学技术深感兴趣；他又聘请外国专家、工匠和技师到俄国传授技术。到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年，俄国已建立起</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多个近代工场。这表明彼得一世改革</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巩固了资产阶级的统治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使俄国走上了发展资本主义的道路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扫清了俄国发展的障碍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开启了俄国近代化的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048562" y="198884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7952"/>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废除农奴制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1825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1855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年，俄国爆发了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多次农民骚动。随着克里木的灾难，农奴不断上升的压力变得不可抗拒起来，亚历山大二世把解放农奴当作代替革命的唯一办法。材料表明亚历山大二世进行改革是为了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缓和矛盾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维护统治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解放农奴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发展经济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加强专制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富国强兵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学习西方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全面西化</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159102" y="2526007"/>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如表所示为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年农奴制改革后俄国工人数量变化情况，它直接说明了这场改革为俄国资本主义的发展提供了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充足的资金</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广阔的市场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丰富的资源</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劳动力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150990" y="1421402"/>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val="214164887"/>
              </p:ext>
            </p:extLst>
          </p:nvPr>
        </p:nvGraphicFramePr>
        <p:xfrm>
          <a:off x="478582" y="2248192"/>
          <a:ext cx="10971213" cy="1051560"/>
        </p:xfrm>
        <a:graphic>
          <a:graphicData uri="http://schemas.openxmlformats.org/drawingml/2006/table">
            <a:tbl>
              <a:tblPr firstRow="1" firstCol="1" bandRow="1"/>
              <a:tblGrid>
                <a:gridCol w="2742654">
                  <a:extLst>
                    <a:ext uri="{9D8B030D-6E8A-4147-A177-3AD203B41FA5}">
                      <a16:colId xmlns:a16="http://schemas.microsoft.com/office/drawing/2014/main" val="927653844"/>
                    </a:ext>
                  </a:extLst>
                </a:gridCol>
                <a:gridCol w="2742654">
                  <a:extLst>
                    <a:ext uri="{9D8B030D-6E8A-4147-A177-3AD203B41FA5}">
                      <a16:colId xmlns:a16="http://schemas.microsoft.com/office/drawing/2014/main" val="3305416996"/>
                    </a:ext>
                  </a:extLst>
                </a:gridCol>
                <a:gridCol w="2742654">
                  <a:extLst>
                    <a:ext uri="{9D8B030D-6E8A-4147-A177-3AD203B41FA5}">
                      <a16:colId xmlns:a16="http://schemas.microsoft.com/office/drawing/2014/main" val="1454119656"/>
                    </a:ext>
                  </a:extLst>
                </a:gridCol>
                <a:gridCol w="2743251">
                  <a:extLst>
                    <a:ext uri="{9D8B030D-6E8A-4147-A177-3AD203B41FA5}">
                      <a16:colId xmlns:a16="http://schemas.microsoft.com/office/drawing/2014/main" val="3534019697"/>
                    </a:ext>
                  </a:extLst>
                </a:gridCol>
              </a:tblGrid>
              <a:tr h="515254">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1865</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1890</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1898</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9332904"/>
                  </a:ext>
                </a:extLst>
              </a:tr>
              <a:tr h="515254">
                <a:tc>
                  <a:txBody>
                    <a:bodyPr/>
                    <a:lstStyle/>
                    <a:p>
                      <a:pPr algn="ctr" hangingPunct="0">
                        <a:lnSpc>
                          <a:spcPct val="15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数量</a:t>
                      </a:r>
                      <a:r>
                        <a:rPr lang="en-US" sz="23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a:t>
                      </a:r>
                      <a:r>
                        <a:rPr lang="en-US" sz="23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38</a:t>
                      </a:r>
                      <a:r>
                        <a:rPr lang="en-US" sz="23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162</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300</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1855962"/>
                  </a:ext>
                </a:extLst>
              </a:tr>
            </a:tbl>
          </a:graphicData>
        </a:graphic>
      </p:graphicFrame>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是俄国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年棉花产业的发展数据图，这可以用来说明俄国农奴制改革</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促进了经济迅速发展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农业生产技术的提升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推动了俄国近代化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社会性质发生了</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38622" y="908720"/>
            <a:ext cx="2005385" cy="471441"/>
          </a:xfrm>
          <a:prstGeom prst="rect">
            <a:avLst/>
          </a:prstGeom>
        </p:spPr>
      </p:pic>
      <p:sp>
        <p:nvSpPr>
          <p:cNvPr id="4" name="矩形 3"/>
          <p:cNvSpPr/>
          <p:nvPr/>
        </p:nvSpPr>
        <p:spPr>
          <a:xfrm>
            <a:off x="2663386" y="141277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pic>
        <p:nvPicPr>
          <p:cNvPr id="5" name="图片 4"/>
          <p:cNvPicPr>
            <a:picLocks noChangeAspect="1"/>
          </p:cNvPicPr>
          <p:nvPr/>
        </p:nvPicPr>
        <p:blipFill>
          <a:blip r:embed="rId3"/>
          <a:stretch>
            <a:fillRect/>
          </a:stretch>
        </p:blipFill>
        <p:spPr>
          <a:xfrm>
            <a:off x="4006974" y="1556792"/>
            <a:ext cx="3720982" cy="3633315"/>
          </a:xfrm>
          <a:prstGeom prst="rect">
            <a:avLst/>
          </a:prstGeom>
        </p:spPr>
      </p:pic>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06954"/>
            <a:ext cx="11485848" cy="3970318"/>
          </a:xfrm>
        </p:spPr>
        <p:txBody>
          <a:bodyPr/>
          <a:lstStyle/>
          <a:p>
            <a:pPr hangingPunct="0">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一世一生创造了很多对俄罗斯历史发展具有深远意义的第一。他在位时，俄国出版了第一张印刷的报纸，采用了新的字母，设立了第一个博物馆、第一个公共图书馆，第一批公众剧院和公园，等等。这些具有深远意义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佐证了俄国</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近代化进程拉开了序幕</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确立了资本主义制度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社会性质发生根本改变</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走上对外侵略的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道路</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864986" y="3129349"/>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pic>
        <p:nvPicPr>
          <p:cNvPr id="5" name="图片 4"/>
          <p:cNvPicPr>
            <a:picLocks noChangeAspect="1"/>
          </p:cNvPicPr>
          <p:nvPr/>
        </p:nvPicPr>
        <p:blipFill>
          <a:blip r:embed="rId2"/>
          <a:stretch>
            <a:fillRect/>
          </a:stretch>
        </p:blipFill>
        <p:spPr>
          <a:xfrm>
            <a:off x="328396" y="881846"/>
            <a:ext cx="7505700" cy="1095375"/>
          </a:xfrm>
          <a:prstGeom prst="rect">
            <a:avLst/>
          </a:prstGeom>
        </p:spPr>
      </p:pic>
    </p:spTree>
    <p:extLst>
      <p:ext uri="{BB962C8B-B14F-4D97-AF65-F5344CB8AC3E}">
        <p14:creationId xmlns:p14="http://schemas.microsoft.com/office/powerpoint/2010/main" val="367416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8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图为完成于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1873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年的俄国名画《伏尔加河上的纤夫》，当时俄国很多解放后的农民和士兵为生存不得不转做纤夫。这说明俄国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年农奴制改革</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未能改变俄国社会性质</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阻碍了俄国的发展进程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加剧了俄国的社会危机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未能根本改变农民</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生活</a:t>
            </a:r>
            <a:endParaRPr lang="zh-CN" altLang="en-US"/>
          </a:p>
        </p:txBody>
      </p:sp>
      <p:pic>
        <p:nvPicPr>
          <p:cNvPr id="3" name="图片 2"/>
          <p:cNvPicPr>
            <a:picLocks noChangeAspect="1"/>
          </p:cNvPicPr>
          <p:nvPr/>
        </p:nvPicPr>
        <p:blipFill>
          <a:blip r:embed="rId2"/>
          <a:stretch>
            <a:fillRect/>
          </a:stretch>
        </p:blipFill>
        <p:spPr>
          <a:xfrm>
            <a:off x="694606" y="836712"/>
            <a:ext cx="2221979" cy="452625"/>
          </a:xfrm>
          <a:prstGeom prst="rect">
            <a:avLst/>
          </a:prstGeom>
        </p:spPr>
      </p:pic>
      <p:sp>
        <p:nvSpPr>
          <p:cNvPr id="4" name="矩形 3"/>
          <p:cNvSpPr/>
          <p:nvPr/>
        </p:nvSpPr>
        <p:spPr>
          <a:xfrm>
            <a:off x="11190522" y="1458906"/>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pic>
        <p:nvPicPr>
          <p:cNvPr id="5" name="图片 4"/>
          <p:cNvPicPr>
            <a:picLocks noChangeAspect="1"/>
          </p:cNvPicPr>
          <p:nvPr/>
        </p:nvPicPr>
        <p:blipFill>
          <a:blip r:embed="rId3"/>
          <a:stretch>
            <a:fillRect/>
          </a:stretch>
        </p:blipFill>
        <p:spPr>
          <a:xfrm>
            <a:off x="3286894" y="1907631"/>
            <a:ext cx="4536504" cy="2111952"/>
          </a:xfrm>
          <a:prstGeom prst="rect">
            <a:avLst/>
          </a:prstGeom>
        </p:spPr>
      </p:pic>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1031</TotalTime>
  <Words>1962</Words>
  <Application>Microsoft Office PowerPoint</Application>
  <PresentationFormat>自定义</PresentationFormat>
  <Paragraphs>135</Paragraphs>
  <Slides>22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22</vt:i4>
      </vt:variant>
    </vt:vector>
  </HeadingPairs>
  <TitlesOfParts>
    <vt:vector size="30"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302</cp:revision>
  <dcterms:created xsi:type="dcterms:W3CDTF">2020-11-06T05:24:40Z</dcterms:created>
  <dcterms:modified xsi:type="dcterms:W3CDTF">2024-12-17T01:28:05Z</dcterms:modified>
</cp:coreProperties>
</file>